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6EAD081-A1F7-4E53-BE99-BF5DE401483B}" type="datetimeFigureOut">
              <a:rPr lang="fr-FR"/>
              <a:pPr>
                <a:defRPr/>
              </a:pPr>
              <a:t>23/07/2013</a:t>
            </a:fld>
            <a:endParaRPr lang="fr-CA"/>
          </a:p>
        </p:txBody>
      </p:sp>
      <p:sp>
        <p:nvSpPr>
          <p:cNvPr id="6148" name="Rectangle 3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14342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C3AA912-0B55-4A35-8804-655864EE890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9208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8"/>
          <p:cNvSpPr>
            <a:spLocks noGrp="1"/>
          </p:cNvSpPr>
          <p:nvPr>
            <p:ph type="ctrTitle"/>
          </p:nvPr>
        </p:nvSpPr>
        <p:spPr>
          <a:xfrm>
            <a:off x="612648" y="1499616"/>
            <a:ext cx="7772400" cy="1472184"/>
          </a:xfrm>
          <a:ln>
            <a:noFill/>
          </a:ln>
        </p:spPr>
        <p:txBody>
          <a:bodyPr tIns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7" name="Forme 16"/>
          <p:cNvSpPr>
            <a:spLocks noGrp="1"/>
          </p:cNvSpPr>
          <p:nvPr>
            <p:ph type="subTitle" idx="1"/>
          </p:nvPr>
        </p:nvSpPr>
        <p:spPr>
          <a:xfrm>
            <a:off x="1981200" y="3026568"/>
            <a:ext cx="6400800" cy="1752600"/>
          </a:xfrm>
        </p:spPr>
        <p:txBody>
          <a:bodyPr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39D8479-1354-4569-872B-160BF9AD6147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B4707E0-7F2E-49B6-8AB4-A964E94DA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5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2B8FD-1D54-4FB4-BECE-ECABE5E15621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5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EED24-0B3E-4F4C-BD02-4E5F3CC93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6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latinLnBrk="0">
              <a:spcBef>
                <a:spcPct val="0"/>
              </a:spcBef>
              <a:buNone/>
              <a:defRPr lang="en-US" sz="6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533400" y="2676528"/>
            <a:ext cx="7772400" cy="1509712"/>
          </a:xfrm>
        </p:spPr>
        <p:txBody>
          <a:bodyPr/>
          <a:lstStyle>
            <a:lvl1pPr marL="329184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0CB5FCB-2D8C-421E-BBBA-25044DDCA4FF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91AFD46-4560-4E42-B1F7-07E824203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42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4B92-0F08-4EB6-BE89-D96270C56F63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80B7F-345B-41BE-87CF-B690E7AFB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9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53949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4645025" y="1859757"/>
            <a:ext cx="4041775" cy="534987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rme 4"/>
          <p:cNvSpPr>
            <a:spLocks noGrp="1"/>
          </p:cNvSpPr>
          <p:nvPr>
            <p:ph sz="quarter" idx="3"/>
          </p:nvPr>
        </p:nvSpPr>
        <p:spPr>
          <a:xfrm>
            <a:off x="457200" y="2418557"/>
            <a:ext cx="4040188" cy="394176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rme 5"/>
          <p:cNvSpPr>
            <a:spLocks noGrp="1"/>
          </p:cNvSpPr>
          <p:nvPr>
            <p:ph sz="quarter" idx="4"/>
          </p:nvPr>
        </p:nvSpPr>
        <p:spPr>
          <a:xfrm>
            <a:off x="4645025" y="2418557"/>
            <a:ext cx="4041775" cy="394176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8E402-A62E-442B-A53F-DAB05421F932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8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7026-D5DF-4BD6-A361-FCEA10C27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238B5-B8CA-47AB-AAA2-54B8BB4EE319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4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E5A13-6FAD-4017-A2F9-DF202E3F3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8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C83A3-45A9-4872-AD6D-187138BD4D7F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3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28FE-279C-4644-B114-93370ADEE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8D36E-DE8F-452C-A9F7-43AE4CA3DA91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D80A0-C5BC-4D29-AD2F-C377A4881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2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6255544" y="3021808"/>
            <a:ext cx="2514600" cy="457200"/>
          </a:xfrm>
        </p:spPr>
        <p:txBody>
          <a:bodyPr/>
          <a:lstStyle>
            <a:lvl1pPr algn="l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6255544" y="3500440"/>
            <a:ext cx="2209800" cy="2130552"/>
          </a:xfrm>
        </p:spPr>
        <p:txBody>
          <a:bodyPr lIns="0" rIns="0" bIns="0"/>
          <a:lstStyle>
            <a:lvl1pPr marL="0" indent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3" name="Rectangle à coins arrondis 2"/>
          <p:cNvSpPr>
            <a:spLocks noGrp="1"/>
          </p:cNvSpPr>
          <p:nvPr>
            <p:ph type="pic" idx="1"/>
          </p:nvPr>
        </p:nvSpPr>
        <p:spPr>
          <a:xfrm>
            <a:off x="747712" y="1524000"/>
            <a:ext cx="5029200" cy="4114800"/>
          </a:xfrm>
          <a:prstGeom prst="roundRect">
            <a:avLst>
              <a:gd name="adj" fmla="val 4167"/>
            </a:avLst>
          </a:prstGeom>
          <a:solidFill>
            <a:schemeClr val="bg2"/>
          </a:solidFill>
          <a:ln w="3000">
            <a:solidFill>
              <a:schemeClr val="bg2">
                <a:shade val="35000"/>
              </a:schemeClr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6CC78-DD44-475E-AB68-B4F5DA0F7828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7F05-6FC9-46AF-81A0-D9A7BB72B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1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orm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orm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0 w 3000"/>
              <a:gd name="T18" fmla="*/ 0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nstantia" pitchFamily="18" charset="0"/>
            </a:endParaRPr>
          </a:p>
        </p:txBody>
      </p:sp>
      <p:sp>
        <p:nvSpPr>
          <p:cNvPr id="1030" name="Rectangl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r>
              <a:rPr lang="en-US" smtClean="0"/>
              <a:t>Sixth level</a:t>
            </a:r>
          </a:p>
          <a:p>
            <a:pPr lvl="4"/>
            <a:r>
              <a:rPr lang="en-US" smtClean="0"/>
              <a:t>Seventh level</a:t>
            </a:r>
          </a:p>
          <a:p>
            <a:pPr lvl="4"/>
            <a:r>
              <a:rPr lang="en-US" smtClean="0"/>
              <a:t>Eighth level</a:t>
            </a:r>
          </a:p>
          <a:p>
            <a:pPr lvl="4"/>
            <a:r>
              <a:rPr lang="en-US" smtClean="0"/>
              <a:t>Ninth level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977C78E3-F63B-4CB2-B446-E9D40BDE5401}" type="datetime2">
              <a:rPr lang="en-US"/>
              <a:pPr>
                <a:defRPr/>
              </a:pPr>
              <a:t>Tuesday, July 23, 2013</a:t>
            </a:fld>
            <a:endParaRPr lang="en-US"/>
          </a:p>
        </p:txBody>
      </p:sp>
      <p:sp>
        <p:nvSpPr>
          <p:cNvPr id="2" name="Rectangle 21"/>
          <p:cNvSpPr>
            <a:spLocks noGrp="1"/>
          </p:cNvSpPr>
          <p:nvPr>
            <p:ph type="ftr" sz="quarter" idx="3"/>
          </p:nvPr>
        </p:nvSpPr>
        <p:spPr bwMode="auto">
          <a:xfrm>
            <a:off x="2590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 bwMode="auto"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C0F9CF89-B12E-4BC1-9F5C-848608728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5" name="Group 9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036" name="Forme 11"/>
            <p:cNvGrpSpPr>
              <a:grpSpLocks/>
            </p:cNvGrpSpPr>
            <p:nvPr userDrawn="1"/>
          </p:nvGrpSpPr>
          <p:grpSpPr bwMode="auto">
            <a:xfrm>
              <a:off x="-12220" y="-10242"/>
              <a:ext cx="9144000" cy="1048512"/>
              <a:chOff x="-12192" y="-24384"/>
              <a:chExt cx="9144000" cy="1048512"/>
            </a:xfrm>
          </p:grpSpPr>
          <p:pic>
            <p:nvPicPr>
              <p:cNvPr id="1040" name="Picture 10"/>
              <p:cNvPicPr>
                <a:picLocks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192" y="-24384"/>
                <a:ext cx="9144000" cy="1048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30130" y="420408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latin typeface="Constantia" pitchFamily="18" charset="0"/>
                </a:endParaRPr>
              </a:p>
            </p:txBody>
          </p:sp>
        </p:grpSp>
        <p:grpSp>
          <p:nvGrpSpPr>
            <p:cNvPr id="1037" name="Forme 12"/>
            <p:cNvGrpSpPr>
              <a:grpSpLocks/>
            </p:cNvGrpSpPr>
            <p:nvPr userDrawn="1"/>
          </p:nvGrpSpPr>
          <p:grpSpPr bwMode="auto">
            <a:xfrm>
              <a:off x="-6124" y="62910"/>
              <a:ext cx="9156192" cy="908304"/>
              <a:chOff x="-6096" y="48768"/>
              <a:chExt cx="9156192" cy="908304"/>
            </a:xfrm>
          </p:grpSpPr>
          <p:pic>
            <p:nvPicPr>
              <p:cNvPr id="1038" name="Picture 13"/>
              <p:cNvPicPr>
                <a:picLocks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2192" y="495195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latin typeface="Constantia" pitchFamily="18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8001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12573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7145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2171700" indent="-342900" algn="l" defTabSz="-1387316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latinLnBrk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latinLnBrk="0">
        <a:spcBef>
          <a:spcPct val="20000"/>
        </a:spcBef>
        <a:buClr>
          <a:schemeClr val="tx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latinLnBrk="0">
        <a:spcBef>
          <a:spcPct val="20000"/>
        </a:spcBef>
        <a:buClr>
          <a:schemeClr val="tx2"/>
        </a:buClr>
        <a:buFontTx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rme 2"/>
          <p:cNvSpPr>
            <a:spLocks/>
          </p:cNvSpPr>
          <p:nvPr/>
        </p:nvSpPr>
        <p:spPr bwMode="auto">
          <a:xfrm>
            <a:off x="1187450" y="2781300"/>
            <a:ext cx="65532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4000" dirty="0" smtClean="0">
                <a:latin typeface="Calibri" pitchFamily="34" charset="0"/>
              </a:rPr>
              <a:t>Viet Nam AIDC</a:t>
            </a:r>
            <a:endParaRPr lang="fr-CA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9130"/>
          </a:xfrm>
        </p:spPr>
        <p:txBody>
          <a:bodyPr/>
          <a:lstStyle/>
          <a:p>
            <a:pPr marL="0" indent="0" defTabSz="914400" eaLnBrk="1" hangingPunct="1"/>
            <a:r>
              <a:rPr lang="fr-CA" dirty="0" smtClean="0">
                <a:solidFill>
                  <a:schemeClr val="tx1"/>
                </a:solidFill>
              </a:rPr>
              <a:t>AIDC </a:t>
            </a:r>
            <a:r>
              <a:rPr lang="fr-CA" dirty="0" err="1" smtClean="0">
                <a:solidFill>
                  <a:schemeClr val="tx1"/>
                </a:solidFill>
              </a:rPr>
              <a:t>Implementation</a:t>
            </a:r>
            <a:endParaRPr lang="fr-CA" dirty="0" smtClean="0">
              <a:solidFill>
                <a:schemeClr val="tx1"/>
              </a:solidFill>
            </a:endParaRPr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HCM - AIDC – available for current ATM System </a:t>
            </a:r>
            <a:r>
              <a:rPr lang="en-US" dirty="0" err="1" smtClean="0"/>
              <a:t>Ver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pPr lvl="1"/>
            <a:r>
              <a:rPr lang="en-US" dirty="0" err="1" smtClean="0"/>
              <a:t>HaNoi</a:t>
            </a:r>
            <a:r>
              <a:rPr lang="en-US" dirty="0" smtClean="0"/>
              <a:t> – AIDC - available for current ATM System </a:t>
            </a:r>
            <a:r>
              <a:rPr lang="en-US" dirty="0" err="1" smtClean="0"/>
              <a:t>Ver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Conduct test with Singapore – ongoing</a:t>
            </a:r>
          </a:p>
          <a:p>
            <a:pPr lvl="1"/>
            <a:r>
              <a:rPr lang="en-US" dirty="0" smtClean="0"/>
              <a:t>Conduct test between </a:t>
            </a:r>
            <a:r>
              <a:rPr lang="en-US" dirty="0" err="1" smtClean="0"/>
              <a:t>HaNoi</a:t>
            </a:r>
            <a:r>
              <a:rPr lang="en-US" dirty="0" smtClean="0"/>
              <a:t> and HCM </a:t>
            </a:r>
            <a:endParaRPr lang="en-US" dirty="0" smtClean="0"/>
          </a:p>
          <a:p>
            <a:pPr lvl="1"/>
            <a:r>
              <a:rPr lang="en-US" dirty="0" smtClean="0"/>
              <a:t>Bi-lateral agreement between HCM and </a:t>
            </a:r>
            <a:r>
              <a:rPr lang="en-US" dirty="0" err="1" smtClean="0"/>
              <a:t>HaNoi</a:t>
            </a:r>
            <a:r>
              <a:rPr lang="en-US" dirty="0" smtClean="0"/>
              <a:t>- ongoing</a:t>
            </a:r>
          </a:p>
          <a:p>
            <a:pPr marL="273050" indent="-273050" defTabSz="914400" eaLnBrk="1" hangingPunct="1"/>
            <a:endParaRPr lang="fr-CA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pPr marL="0" indent="0" defTabSz="914400" eaLnBrk="1" hangingPunct="1"/>
            <a:r>
              <a:rPr lang="en-US" sz="3200" dirty="0" smtClean="0"/>
              <a:t>Observation: Missing ODF, Option 3 (ODF-3) field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4389437"/>
          </a:xfrm>
        </p:spPr>
        <p:txBody>
          <a:bodyPr/>
          <a:lstStyle/>
          <a:p>
            <a:r>
              <a:rPr lang="en-US" sz="3200" dirty="0" smtClean="0"/>
              <a:t>ODF-3</a:t>
            </a:r>
          </a:p>
          <a:p>
            <a:pPr lvl="1"/>
            <a:r>
              <a:rPr lang="en-US" sz="3200" dirty="0" smtClean="0"/>
              <a:t>A field in AFTN message header</a:t>
            </a:r>
          </a:p>
          <a:p>
            <a:pPr lvl="1"/>
            <a:r>
              <a:rPr lang="en-US" sz="3200" dirty="0" smtClean="0"/>
              <a:t>Contains reference information of the previously sent data</a:t>
            </a:r>
          </a:p>
          <a:p>
            <a:pPr lvl="1"/>
            <a:r>
              <a:rPr lang="en-US" sz="3200" dirty="0" smtClean="0"/>
              <a:t>ICD did not indicate this is a compulsory field </a:t>
            </a:r>
          </a:p>
          <a:p>
            <a:pPr marL="273050" indent="-273050" defTabSz="914400" eaLnBrk="1" hangingPunct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523985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pPr marL="0" indent="0" defTabSz="914400" eaLnBrk="1" hangingPunct="1"/>
            <a:r>
              <a:rPr lang="en-US" sz="3200" dirty="0" smtClean="0"/>
              <a:t>Observation: Missing ODF, Option 3 (ODF-3) field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4389437"/>
          </a:xfrm>
        </p:spPr>
        <p:txBody>
          <a:bodyPr/>
          <a:lstStyle/>
          <a:p>
            <a:r>
              <a:rPr lang="en-US" sz="3200" dirty="0" smtClean="0"/>
              <a:t>Compulsory ODF-3 in ACP and REJ</a:t>
            </a:r>
          </a:p>
          <a:p>
            <a:pPr lvl="1"/>
            <a:r>
              <a:rPr lang="en-US" sz="3200" dirty="0" smtClean="0"/>
              <a:t>SIN ATMS rejected HCM’s ACP and REJ messages with missing ODF-3 in HCM messages</a:t>
            </a:r>
          </a:p>
          <a:p>
            <a:pPr lvl="1"/>
            <a:r>
              <a:rPr lang="en-US" sz="3200" dirty="0" smtClean="0"/>
              <a:t>Subsequently, HCM ATMS updated software to send ACP and REJ messages with ODF-3</a:t>
            </a:r>
          </a:p>
          <a:p>
            <a:pPr marL="0" indent="0" defTabSz="914400" eaLnBrk="1" hangingPunct="1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91945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rm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pPr marL="0" indent="0" defTabSz="914400" eaLnBrk="1" hangingPunct="1"/>
            <a:r>
              <a:rPr lang="en-US" sz="3200" dirty="0" smtClean="0"/>
              <a:t>Observation: Missing ODF, Option 3 (ODF-3) field</a:t>
            </a:r>
            <a:endParaRPr lang="fr-CA" sz="3200" dirty="0" smtClean="0">
              <a:solidFill>
                <a:schemeClr val="tx1"/>
              </a:solidFill>
            </a:endParaRPr>
          </a:p>
        </p:txBody>
      </p:sp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4389437"/>
          </a:xfrm>
        </p:spPr>
        <p:txBody>
          <a:bodyPr/>
          <a:lstStyle/>
          <a:p>
            <a:r>
              <a:rPr lang="en-US" sz="4800" dirty="0" err="1" smtClean="0"/>
              <a:t>HoChiMinh</a:t>
            </a:r>
            <a:r>
              <a:rPr lang="en-US" sz="4800" dirty="0" smtClean="0"/>
              <a:t> and Singapore will test ODF3 on 29 –July (after the Meeting)</a:t>
            </a:r>
          </a:p>
          <a:p>
            <a:pPr marL="0" indent="0" defTabSz="914400" eaLnBrk="1" hangingPunct="1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232435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rme 2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4389437"/>
          </a:xfrm>
        </p:spPr>
        <p:txBody>
          <a:bodyPr/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Thanks very much!</a:t>
            </a:r>
          </a:p>
          <a:p>
            <a:pPr marL="0" indent="0" defTabSz="914400" eaLnBrk="1" hangingPunct="1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183554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9800"/>
      </a:hlink>
      <a:folHlink>
        <a:srgbClr val="F4551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宋体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仿宋_GB2312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100000" t="200000" r="100000" b="4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</a:fillStyleLst>
      <a:lnStyleLst>
        <a:ln w="698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5000"/>
                <a:satMod val="150000"/>
              </a:schemeClr>
            </a:duotone>
          </a:blip>
          <a:tile tx="0" ty="0" sx="70000" sy="70000" flip="none" algn="ctr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9800"/>
    </a:hlink>
    <a:folHlink>
      <a:srgbClr val="F45511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9800"/>
    </a:hlink>
    <a:folHlink>
      <a:srgbClr val="F4551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>2013 APAC NAT AIDC TF2</Type_x0020_Name>
    <Presenter xmlns="2b0c29a6-a2e0-472b-bfb4-397922b0132f">Viet Nam</Presenter>
    <Update_x0020_Date xmlns="2b0c29a6-a2e0-472b-bfb4-397922b0132f">Aug. 29, 2013</Update_x0020_Date>
    <Number xmlns="2b0c29a6-a2e0-472b-bfb4-397922b0132f">08</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64D7BD590514D9D05B570DAC8F729" ma:contentTypeVersion="5" ma:contentTypeDescription="Create a new document." ma:contentTypeScope="" ma:versionID="ae3a7b6ecb0b1af11db88cbce24554e9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90B5FE-7E22-49B6-B557-B3A735DF1577}"/>
</file>

<file path=customXml/itemProps2.xml><?xml version="1.0" encoding="utf-8"?>
<ds:datastoreItem xmlns:ds="http://schemas.openxmlformats.org/officeDocument/2006/customXml" ds:itemID="{89BF222A-A6CA-4B1C-9229-17D7A602F0FC}"/>
</file>

<file path=customXml/itemProps3.xml><?xml version="1.0" encoding="utf-8"?>
<ds:datastoreItem xmlns:ds="http://schemas.openxmlformats.org/officeDocument/2006/customXml" ds:itemID="{F05C1BC1-12DD-445B-967B-6BAFC2F62A4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157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Flow</vt:lpstr>
      <vt:lpstr>PowerPoint Presentation</vt:lpstr>
      <vt:lpstr>AIDC Implementation</vt:lpstr>
      <vt:lpstr>Observation: Missing ODF, Option 3 (ODF-3) field</vt:lpstr>
      <vt:lpstr>Observation: Missing ODF, Option 3 (ODF-3) field</vt:lpstr>
      <vt:lpstr>Observation: Missing ODF, Option 3 (ODF-3) field</vt:lpstr>
      <vt:lpstr>PowerPoint Presentation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 Nam AIDC</dc:title>
  <dc:creator>Ric</dc:creator>
  <cp:lastModifiedBy>Deo_Volente</cp:lastModifiedBy>
  <cp:revision>10</cp:revision>
  <dcterms:created xsi:type="dcterms:W3CDTF">2006-12-06T22:14:08Z</dcterms:created>
  <dcterms:modified xsi:type="dcterms:W3CDTF">2013-07-23T06:10:21Z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0x010100BB964D7BD590514D9D05B570DAC8F729</vt:lpwstr>
  </property>
</Properties>
</file>